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6" r:id="rId3"/>
    <p:sldId id="386" r:id="rId4"/>
    <p:sldId id="375" r:id="rId5"/>
    <p:sldId id="387" r:id="rId6"/>
    <p:sldId id="377" r:id="rId7"/>
    <p:sldId id="388" r:id="rId8"/>
    <p:sldId id="389" r:id="rId9"/>
    <p:sldId id="390" r:id="rId10"/>
    <p:sldId id="379" r:id="rId11"/>
    <p:sldId id="391" r:id="rId12"/>
    <p:sldId id="381" r:id="rId13"/>
    <p:sldId id="380" r:id="rId14"/>
    <p:sldId id="382" r:id="rId15"/>
    <p:sldId id="392" r:id="rId16"/>
    <p:sldId id="308" r:id="rId17"/>
    <p:sldId id="393" r:id="rId18"/>
    <p:sldId id="394" r:id="rId19"/>
    <p:sldId id="309" r:id="rId20"/>
    <p:sldId id="395" r:id="rId21"/>
    <p:sldId id="383" r:id="rId22"/>
    <p:sldId id="384" r:id="rId23"/>
    <p:sldId id="397" r:id="rId24"/>
    <p:sldId id="385" r:id="rId25"/>
    <p:sldId id="398" r:id="rId26"/>
    <p:sldId id="378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08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2</a:t>
            </a:r>
          </a:p>
          <a:p>
            <a:r>
              <a:rPr lang="en-GB" altLang="en-US" dirty="0"/>
              <a:t>Concept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Different food service operations: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Are designed for the: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Needs people have at the time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Rather than for the type of people they are</a:t>
            </a:r>
          </a:p>
          <a:p>
            <a:r>
              <a:rPr lang="en-GB" altLang="en-US" sz="2800" dirty="0">
                <a:cs typeface="Times New Roman" charset="0"/>
              </a:rPr>
              <a:t>The same customer can: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Be business customer during the week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 member of a family at the weekend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Wanting a quick lunch or snack while travelling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Be organise a special event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4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AF04-2561-49AC-8C08-9E92F5A7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Choices can be based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020A-DC0E-43E1-BA46-F691E0DC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4680520"/>
          </a:xfrm>
        </p:spPr>
        <p:txBody>
          <a:bodyPr/>
          <a:lstStyle/>
          <a:p>
            <a:r>
              <a:rPr lang="en-GB" sz="2400" b="1" dirty="0"/>
              <a:t>Price - </a:t>
            </a:r>
            <a:r>
              <a:rPr lang="en-GB" sz="2400" dirty="0"/>
              <a:t>the amount of money required to purchase the product</a:t>
            </a:r>
            <a:r>
              <a:rPr lang="en-GB" sz="2800" dirty="0"/>
              <a:t> </a:t>
            </a:r>
          </a:p>
          <a:p>
            <a:r>
              <a:rPr lang="en-GB" sz="2400" b="1" dirty="0"/>
              <a:t>Cost</a:t>
            </a:r>
            <a:r>
              <a:rPr lang="en-GB" sz="2800" b="1" dirty="0"/>
              <a:t> </a:t>
            </a:r>
            <a:r>
              <a:rPr lang="en-GB" sz="2400" b="1" dirty="0"/>
              <a:t>- </a:t>
            </a:r>
            <a:r>
              <a:rPr lang="en-GB" sz="2400" dirty="0"/>
              <a:t>not just the price but includes all costs</a:t>
            </a:r>
          </a:p>
          <a:p>
            <a:r>
              <a:rPr lang="en-GB" sz="2400" b="1" dirty="0"/>
              <a:t>Worth - </a:t>
            </a:r>
            <a:r>
              <a:rPr lang="en-GB" sz="2400" dirty="0"/>
              <a:t>perception of the desirability of a particular product over another</a:t>
            </a:r>
          </a:p>
          <a:p>
            <a:r>
              <a:rPr lang="en-GB" sz="2400" b="1" dirty="0"/>
              <a:t>Value - </a:t>
            </a:r>
            <a:r>
              <a:rPr lang="en-GB" sz="2400" dirty="0"/>
              <a:t>the personal estimate of a product’s benefits and a perception of the balance between worth and cost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2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Cost is not just the price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755575" y="2276872"/>
            <a:ext cx="7686749" cy="3898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It also includes the cost of: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not being able to go somewhere else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transport costs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time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having to look and behave a certain way in the venue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being disappointed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the effort to work to earn the money to pay</a:t>
            </a:r>
            <a:endParaRPr lang="en-GB" altLang="en-US" sz="2400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92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836712"/>
            <a:ext cx="7793037" cy="792088"/>
          </a:xfrm>
        </p:spPr>
        <p:txBody>
          <a:bodyPr anchor="ctr"/>
          <a:lstStyle/>
          <a:p>
            <a:r>
              <a:rPr lang="en-GB" altLang="en-US" dirty="0"/>
              <a:t>Value is a p</a:t>
            </a:r>
            <a:r>
              <a:rPr lang="en-GB" altLang="en-US" dirty="0">
                <a:cs typeface="Times New Roman" charset="0"/>
              </a:rPr>
              <a:t>ersonal judgement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2123331"/>
            <a:ext cx="8054975" cy="3998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Good value is where the </a:t>
            </a:r>
            <a:r>
              <a:rPr lang="en-GB" altLang="en-US" sz="2800" b="1" dirty="0">
                <a:cs typeface="Times New Roman" charset="0"/>
              </a:rPr>
              <a:t>worth</a:t>
            </a:r>
            <a:r>
              <a:rPr lang="en-GB" altLang="en-US" sz="2800" dirty="0">
                <a:cs typeface="Times New Roman" charset="0"/>
              </a:rPr>
              <a:t> is perceived as greater than all </a:t>
            </a:r>
            <a:r>
              <a:rPr lang="en-GB" altLang="en-US" sz="2800" b="1" dirty="0">
                <a:cs typeface="Times New Roman" charset="0"/>
              </a:rPr>
              <a:t>costs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Poor value is where the </a:t>
            </a:r>
            <a:r>
              <a:rPr lang="en-GB" altLang="en-US" sz="2800" b="1" dirty="0">
                <a:cs typeface="Times New Roman" charset="0"/>
              </a:rPr>
              <a:t>costs</a:t>
            </a:r>
            <a:r>
              <a:rPr lang="en-GB" altLang="en-US" sz="2800" dirty="0">
                <a:cs typeface="Times New Roman" charset="0"/>
              </a:rPr>
              <a:t> are perceived as greater than the </a:t>
            </a:r>
            <a:r>
              <a:rPr lang="en-GB" altLang="en-US" sz="2800" b="1" dirty="0">
                <a:cs typeface="Times New Roman" charset="0"/>
              </a:rPr>
              <a:t>worth</a:t>
            </a:r>
          </a:p>
        </p:txBody>
      </p:sp>
    </p:spTree>
    <p:extLst>
      <p:ext uri="{BB962C8B-B14F-4D97-AF65-F5344CB8AC3E}">
        <p14:creationId xmlns:p14="http://schemas.microsoft.com/office/powerpoint/2010/main" val="5115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Market segmentation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Various ways to segment markets include:</a:t>
            </a:r>
          </a:p>
          <a:p>
            <a:pPr lvl="1"/>
            <a:r>
              <a:rPr lang="en-GB" altLang="en-US" dirty="0"/>
              <a:t>Geographic</a:t>
            </a:r>
          </a:p>
          <a:p>
            <a:pPr lvl="1"/>
            <a:r>
              <a:rPr lang="en-GB" altLang="en-US" dirty="0"/>
              <a:t>Demographic</a:t>
            </a:r>
          </a:p>
          <a:p>
            <a:pPr lvl="1"/>
            <a:r>
              <a:rPr lang="en-GB" altLang="en-US" dirty="0"/>
              <a:t>Psychographic</a:t>
            </a:r>
          </a:p>
          <a:p>
            <a:pPr lvl="1"/>
            <a:r>
              <a:rPr lang="en-GB" altLang="en-US" dirty="0"/>
              <a:t>Behavioural</a:t>
            </a:r>
          </a:p>
          <a:p>
            <a:r>
              <a:rPr lang="en-GB" sz="2800" dirty="0"/>
              <a:t>Adopting this approach assists in the identification of consumers with similar needs, wants and demands </a:t>
            </a:r>
            <a:endParaRPr lang="en-US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3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0156-0D21-48D2-A731-BC79CB71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is a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E6CD-AF46-491F-A858-FC4350D97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Market segmentation is a useful generic grouping to use for marketers</a:t>
            </a:r>
          </a:p>
          <a:p>
            <a:r>
              <a:rPr lang="en-GB" sz="2800" dirty="0"/>
              <a:t>New groups are continually forming and older ones becoming no longer relevant</a:t>
            </a:r>
          </a:p>
          <a:p>
            <a:r>
              <a:rPr lang="en-GB" sz="2800" dirty="0"/>
              <a:t>The need to make the identification is continual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4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Cash/time model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" y="2564904"/>
            <a:ext cx="9056874" cy="2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7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F48C-DE95-4DFC-ABB5-039DF04E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Segmentation based on typologies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382D-C4FB-4E5D-8640-4533212E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Groups of consumers can be categorised, named and targeted, for example: </a:t>
            </a:r>
          </a:p>
          <a:p>
            <a:pPr lvl="1"/>
            <a:r>
              <a:rPr lang="en-GB" dirty="0"/>
              <a:t>Empty nest career ladies </a:t>
            </a:r>
          </a:p>
          <a:p>
            <a:pPr lvl="1"/>
            <a:r>
              <a:rPr lang="en-GB" dirty="0"/>
              <a:t>Comfortable retired couples </a:t>
            </a:r>
          </a:p>
          <a:p>
            <a:pPr lvl="1"/>
            <a:r>
              <a:rPr lang="en-GB" dirty="0"/>
              <a:t>Stretched single mums </a:t>
            </a:r>
          </a:p>
          <a:p>
            <a:pPr lvl="1"/>
            <a:r>
              <a:rPr lang="en-GB" dirty="0"/>
              <a:t>Career focused females/males, or </a:t>
            </a:r>
          </a:p>
          <a:p>
            <a:pPr lvl="1"/>
            <a:r>
              <a:rPr lang="en-GB" dirty="0"/>
              <a:t>Competitive male urbanites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0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76A7-30FE-4591-9CE2-6EF71146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Segmentation based on generations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43B7-EE24-4D82-95E5-A1E3D217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Baby Boomers</a:t>
            </a:r>
          </a:p>
          <a:p>
            <a:r>
              <a:rPr lang="en-GB" sz="2800" dirty="0"/>
              <a:t>Generation X</a:t>
            </a:r>
          </a:p>
          <a:p>
            <a:r>
              <a:rPr lang="en-GB" sz="2800" dirty="0"/>
              <a:t>Millennials</a:t>
            </a:r>
          </a:p>
          <a:p>
            <a:r>
              <a:rPr lang="en-GB" sz="2800" dirty="0"/>
              <a:t>Generation Z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Despite differences, there is an underlying trend of increasing unity in common causes such as environmental concerns, humanitarianism and animal welfare </a:t>
            </a:r>
          </a:p>
        </p:txBody>
      </p:sp>
    </p:spTree>
    <p:extLst>
      <p:ext uri="{BB962C8B-B14F-4D97-AF65-F5344CB8AC3E}">
        <p14:creationId xmlns:p14="http://schemas.microsoft.com/office/powerpoint/2010/main" val="35097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Idea evaluation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Techniques can include:</a:t>
            </a:r>
          </a:p>
          <a:p>
            <a:pPr lvl="1"/>
            <a:r>
              <a:rPr lang="en-GB" altLang="en-US" sz="2400" dirty="0"/>
              <a:t>Management and staff brainstorming</a:t>
            </a:r>
          </a:p>
          <a:p>
            <a:pPr lvl="1"/>
            <a:r>
              <a:rPr lang="en-GB" altLang="en-US" sz="2400" dirty="0"/>
              <a:t>Survey of customers</a:t>
            </a:r>
          </a:p>
          <a:p>
            <a:pPr lvl="1"/>
            <a:r>
              <a:rPr lang="en-GB" altLang="en-US" sz="2400" dirty="0"/>
              <a:t>Evaluation of existing products</a:t>
            </a:r>
          </a:p>
          <a:p>
            <a:pPr lvl="1"/>
            <a:r>
              <a:rPr lang="en-GB" altLang="en-US" sz="2400" dirty="0"/>
              <a:t>Evaluation of competitors products</a:t>
            </a:r>
          </a:p>
        </p:txBody>
      </p:sp>
    </p:spTree>
    <p:extLst>
      <p:ext uri="{BB962C8B-B14F-4D97-AF65-F5344CB8AC3E}">
        <p14:creationId xmlns:p14="http://schemas.microsoft.com/office/powerpoint/2010/main" val="27153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009B-8CA2-442B-84EE-A936E5C0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3A29-25C6-4C88-BC88-A41D3E78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Example questions can include:</a:t>
            </a:r>
          </a:p>
          <a:p>
            <a:pPr lvl="1"/>
            <a:r>
              <a:rPr lang="en-GB" sz="2400" dirty="0"/>
              <a:t>Does the idea meet consumers’ needs? </a:t>
            </a:r>
          </a:p>
          <a:p>
            <a:pPr lvl="1"/>
            <a:r>
              <a:rPr lang="en-GB" sz="2400" dirty="0"/>
              <a:t>Is the group of potential consumers large enough? </a:t>
            </a:r>
          </a:p>
          <a:p>
            <a:pPr lvl="1"/>
            <a:r>
              <a:rPr lang="en-GB" sz="2400" dirty="0"/>
              <a:t>Can the operator deliver the idea? </a:t>
            </a:r>
          </a:p>
          <a:p>
            <a:pPr lvl="1"/>
            <a:r>
              <a:rPr lang="en-GB" sz="2400" dirty="0"/>
              <a:t>Will the idea generate customer satisfaction? </a:t>
            </a:r>
          </a:p>
          <a:p>
            <a:pPr lvl="1"/>
            <a:r>
              <a:rPr lang="en-GB" sz="2400" dirty="0"/>
              <a:t>Are there benefits to the operation, economically, managerially and socially? </a:t>
            </a:r>
          </a:p>
          <a:p>
            <a:pPr lvl="1"/>
            <a:r>
              <a:rPr lang="en-GB" sz="2400" dirty="0"/>
              <a:t>Is the idea different from the competition?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96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506" y="548680"/>
            <a:ext cx="8252470" cy="1143000"/>
          </a:xfrm>
        </p:spPr>
        <p:txBody>
          <a:bodyPr/>
          <a:lstStyle/>
          <a:p>
            <a:r>
              <a:rPr lang="en-GB" altLang="en-US" dirty="0"/>
              <a:t>Perceptions of various products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773" y="1916832"/>
            <a:ext cx="86060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6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performance factors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6" y="1988840"/>
            <a:ext cx="89129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0014-45BC-48DD-BCF4-644CA52C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0FCE-B368-4591-8B25-E38621A80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Testing in the field and asking customers:</a:t>
            </a:r>
          </a:p>
          <a:p>
            <a:r>
              <a:rPr lang="en-GB" sz="2400" dirty="0"/>
              <a:t>How they view the concept in relation to the competition? </a:t>
            </a:r>
          </a:p>
          <a:p>
            <a:r>
              <a:rPr lang="en-GB" sz="2400" dirty="0"/>
              <a:t>If they would purchase the product and how frequently, time of day, and what price might they be prepared to pay?</a:t>
            </a:r>
          </a:p>
          <a:p>
            <a:r>
              <a:rPr lang="en-GB" sz="2400" dirty="0"/>
              <a:t>What they see as the benefits of the product? </a:t>
            </a:r>
          </a:p>
          <a:p>
            <a:r>
              <a:rPr lang="en-GB" sz="2400" dirty="0"/>
              <a:t>What improvements to the product could be made? </a:t>
            </a:r>
          </a:p>
        </p:txBody>
      </p:sp>
    </p:spTree>
    <p:extLst>
      <p:ext uri="{BB962C8B-B14F-4D97-AF65-F5344CB8AC3E}">
        <p14:creationId xmlns:p14="http://schemas.microsoft.com/office/powerpoint/2010/main" val="177660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Setting goals and objectives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Goals, or aims, are the broad intentions of an organisation</a:t>
            </a:r>
          </a:p>
          <a:p>
            <a:r>
              <a:rPr lang="en-GB" altLang="en-US" sz="2800" dirty="0"/>
              <a:t>Objectives are the measurable outcomes and include:</a:t>
            </a:r>
          </a:p>
          <a:p>
            <a:pPr lvl="1"/>
            <a:r>
              <a:rPr lang="en-GB" altLang="en-US" sz="2400" dirty="0"/>
              <a:t>Economic objectives</a:t>
            </a:r>
          </a:p>
          <a:p>
            <a:pPr lvl="1"/>
            <a:r>
              <a:rPr lang="en-GB" altLang="en-US" sz="2400" dirty="0"/>
              <a:t>Managerial objectives</a:t>
            </a:r>
          </a:p>
          <a:p>
            <a:pPr lvl="1"/>
            <a:r>
              <a:rPr lang="en-GB" altLang="en-US" sz="2400" dirty="0"/>
              <a:t>Social responsibility objectives</a:t>
            </a:r>
          </a:p>
          <a:p>
            <a:r>
              <a:rPr lang="en-GB" sz="2800" dirty="0"/>
              <a:t>Objectives for an enterprise tend to be a mixture of these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9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718F-BE2B-435B-AB9D-0573C040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to set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BD5A-7201-4FB2-816A-42CD2173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goals of a food service organisation affect the strategic options and the objectives </a:t>
            </a:r>
          </a:p>
          <a:p>
            <a:r>
              <a:rPr lang="en-GB" sz="2800" dirty="0"/>
              <a:t>Objectives have an impact on the planning to achieve the goals</a:t>
            </a:r>
          </a:p>
          <a:p>
            <a:r>
              <a:rPr lang="en-GB" sz="2800" dirty="0"/>
              <a:t>Objectives provide the basis for reviewing the performance of the organisation against, and outcomes are used when making future strategic choices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8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543B-2787-468E-AF4B-FFE7EC62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</a:t>
            </a:r>
            <a:r>
              <a:rPr lang="en-GB"/>
              <a:t>2 covers: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DC02-0576-4269-9AD0-D2BB20BA4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Developing a consumer–product relationship</a:t>
            </a:r>
          </a:p>
          <a:p>
            <a:r>
              <a:rPr lang="en-GB" sz="2800" dirty="0"/>
              <a:t>Market research</a:t>
            </a:r>
          </a:p>
          <a:p>
            <a:r>
              <a:rPr lang="en-GB" sz="2800" dirty="0"/>
              <a:t>Market segmentation</a:t>
            </a:r>
          </a:p>
          <a:p>
            <a:r>
              <a:rPr lang="en-GB" sz="2800" dirty="0"/>
              <a:t>Idea evaluation</a:t>
            </a:r>
          </a:p>
          <a:p>
            <a:r>
              <a:rPr lang="en-GB" sz="2800" dirty="0"/>
              <a:t>Completing the concept development</a:t>
            </a:r>
          </a:p>
          <a:p>
            <a:r>
              <a:rPr lang="en-GB" sz="2800" dirty="0"/>
              <a:t>Setting goals and objectives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173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Considering the consumer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8271520" cy="4143673"/>
          </a:xfrm>
        </p:spPr>
        <p:txBody>
          <a:bodyPr/>
          <a:lstStyle/>
          <a:p>
            <a:r>
              <a:rPr lang="en-GB" altLang="en-US" sz="2800" dirty="0"/>
              <a:t>Consumers are sophisticated, complex and dynamic </a:t>
            </a:r>
          </a:p>
          <a:p>
            <a:r>
              <a:rPr lang="en-GB" altLang="en-US" sz="2800" dirty="0"/>
              <a:t>The nature of the consumer is continually changing</a:t>
            </a:r>
          </a:p>
          <a:p>
            <a:r>
              <a:rPr lang="en-GB" altLang="en-US" sz="2800" dirty="0"/>
              <a:t>Without the consumer there is no link between the needs people have and the food and beverage product</a:t>
            </a:r>
          </a:p>
        </p:txBody>
      </p:sp>
    </p:spTree>
    <p:extLst>
      <p:ext uri="{BB962C8B-B14F-4D97-AF65-F5344CB8AC3E}">
        <p14:creationId xmlns:p14="http://schemas.microsoft.com/office/powerpoint/2010/main" val="41235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Considering the product</a:t>
            </a:r>
            <a:endParaRPr lang="en-GB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Key questions: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Who are the consumers?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What products do they want?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Why, when and where do they want a food and beverage product?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How do they obtain a food and beverage product?</a:t>
            </a:r>
          </a:p>
        </p:txBody>
      </p:sp>
    </p:spTree>
    <p:extLst>
      <p:ext uri="{BB962C8B-B14F-4D97-AF65-F5344CB8AC3E}">
        <p14:creationId xmlns:p14="http://schemas.microsoft.com/office/powerpoint/2010/main" val="24646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942" y="908720"/>
            <a:ext cx="7838256" cy="838200"/>
          </a:xfrm>
        </p:spPr>
        <p:txBody>
          <a:bodyPr/>
          <a:lstStyle/>
          <a:p>
            <a:r>
              <a:rPr lang="en-GB" altLang="en-US" dirty="0"/>
              <a:t>Consumer and product frameworks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60848"/>
            <a:ext cx="777580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6864" cy="762000"/>
          </a:xfrm>
        </p:spPr>
        <p:txBody>
          <a:bodyPr/>
          <a:lstStyle/>
          <a:p>
            <a:r>
              <a:rPr lang="en-GB" altLang="en-US" dirty="0"/>
              <a:t>Single product-consumer framework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916832"/>
            <a:ext cx="605714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8918-2A7C-42D4-9E52-C38A556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research can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715-9A57-4EA4-AA79-6E911E2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36" y="1916832"/>
            <a:ext cx="8006531" cy="4536504"/>
          </a:xfrm>
        </p:spPr>
        <p:txBody>
          <a:bodyPr/>
          <a:lstStyle/>
          <a:p>
            <a:r>
              <a:rPr lang="en-GB" sz="2800" dirty="0"/>
              <a:t>Consumer panels </a:t>
            </a:r>
          </a:p>
          <a:p>
            <a:r>
              <a:rPr lang="en-GB" sz="2800" dirty="0"/>
              <a:t>Questionnaires</a:t>
            </a:r>
          </a:p>
          <a:p>
            <a:r>
              <a:rPr lang="en-GB" sz="2800" dirty="0"/>
              <a:t>Interviews</a:t>
            </a:r>
          </a:p>
          <a:p>
            <a:r>
              <a:rPr lang="en-GB" sz="2800" dirty="0"/>
              <a:t>Mystery customers</a:t>
            </a:r>
          </a:p>
          <a:p>
            <a:r>
              <a:rPr lang="en-GB" sz="2800" dirty="0"/>
              <a:t>Sales analyses</a:t>
            </a:r>
          </a:p>
          <a:p>
            <a:r>
              <a:rPr lang="en-GB" sz="2800" dirty="0"/>
              <a:t>Data capture from social media sources</a:t>
            </a:r>
          </a:p>
          <a:p>
            <a:r>
              <a:rPr lang="en-GB" sz="2800" dirty="0"/>
              <a:t>Market information from specialist publications</a:t>
            </a:r>
          </a:p>
          <a:p>
            <a:r>
              <a:rPr lang="en-GB" sz="2800" dirty="0"/>
              <a:t>Generally available data, especially from internet sources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6E80-0ADE-4C27-9367-0FCDF11B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nature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3B9B-19BF-4AEE-9D9F-3450DAC1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Food and beverage demands are wants </a:t>
            </a:r>
            <a:r>
              <a:rPr lang="en-GB" sz="2800" dirty="0"/>
              <a:t>for specific food and beverage products</a:t>
            </a:r>
          </a:p>
          <a:p>
            <a:r>
              <a:rPr lang="en-GB" sz="2800" b="1" dirty="0"/>
              <a:t>Consumers have a variety of goals </a:t>
            </a:r>
            <a:r>
              <a:rPr lang="en-GB" sz="2800" dirty="0"/>
              <a:t>when they decide to choose a food and beverage product</a:t>
            </a:r>
          </a:p>
          <a:p>
            <a:r>
              <a:rPr lang="en-GB" sz="2800" b="1" dirty="0"/>
              <a:t>Individual consumers have different priorities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5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605</TotalTime>
  <Words>787</Words>
  <Application>Microsoft Office PowerPoint</Application>
  <PresentationFormat>On-screen Show (4:3)</PresentationFormat>
  <Paragraphs>123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Courier New</vt:lpstr>
      <vt:lpstr>Gill Sans MT</vt:lpstr>
      <vt:lpstr>Tahoma</vt:lpstr>
      <vt:lpstr>Times New Roman</vt:lpstr>
      <vt:lpstr>Wingdings</vt:lpstr>
      <vt:lpstr>Blends</vt:lpstr>
      <vt:lpstr>Food and Beverage Management The sixth edition</vt:lpstr>
      <vt:lpstr>PowerPoint Presentation</vt:lpstr>
      <vt:lpstr>Chapter 2 covers:</vt:lpstr>
      <vt:lpstr>Considering the consumer</vt:lpstr>
      <vt:lpstr>Considering the product</vt:lpstr>
      <vt:lpstr>Consumer and product frameworks</vt:lpstr>
      <vt:lpstr>Single product-consumer framework</vt:lpstr>
      <vt:lpstr>Market research can include:</vt:lpstr>
      <vt:lpstr>The nature of demand</vt:lpstr>
      <vt:lpstr>Different food service operations:</vt:lpstr>
      <vt:lpstr>Choices can be based on:</vt:lpstr>
      <vt:lpstr>Cost is not just the price</vt:lpstr>
      <vt:lpstr>Value is a personal judgement</vt:lpstr>
      <vt:lpstr>Market segmentation</vt:lpstr>
      <vt:lpstr>Change is a continuous</vt:lpstr>
      <vt:lpstr>Cash/time model</vt:lpstr>
      <vt:lpstr>Segmentation based on typologies</vt:lpstr>
      <vt:lpstr>Segmentation based on generations</vt:lpstr>
      <vt:lpstr>Idea evaluation</vt:lpstr>
      <vt:lpstr>Idea screening</vt:lpstr>
      <vt:lpstr>Perceptions of various products</vt:lpstr>
      <vt:lpstr>Required performance factors</vt:lpstr>
      <vt:lpstr>Concept testing</vt:lpstr>
      <vt:lpstr>Setting goals and objectives</vt:lpstr>
      <vt:lpstr>The need to set objectives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FandMB 6th Chapter 2 Concpet development</dc:subject>
  <dc:creator>John Cousins The Food and Beverage Training Company</dc:creator>
  <cp:keywords>Chapter 2 Concept Development</cp:keywords>
  <dc:description>Presentation is copyright.  Use or adaptions must include acknowledgement of the source.  Not to be published or shared online.</dc:description>
  <cp:lastModifiedBy>John Cousins</cp:lastModifiedBy>
  <cp:revision>94</cp:revision>
  <dcterms:created xsi:type="dcterms:W3CDTF">2011-08-30T14:41:49Z</dcterms:created>
  <dcterms:modified xsi:type="dcterms:W3CDTF">2022-11-28T12:36:30Z</dcterms:modified>
  <cp:category/>
  <cp:contentStatus>Presentation is copyright.  Use or adaptions must include acknowledgement of the source.  Not to be published or shared online.</cp:contentStatus>
</cp:coreProperties>
</file>